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80" r:id="rId25"/>
    <p:sldId id="281" r:id="rId26"/>
    <p:sldId id="282" r:id="rId27"/>
    <p:sldId id="283" r:id="rId28"/>
    <p:sldId id="284" r:id="rId29"/>
    <p:sldId id="279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465AB0F-2CE2-4B81-9B09-22B0CC786D69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80"/>
            <p14:sldId id="281"/>
            <p14:sldId id="282"/>
            <p14:sldId id="283"/>
            <p14:sldId id="284"/>
            <p14:sldId id="279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</p14:sldIdLst>
        </p14:section>
        <p14:section name="Untitled Section" id="{98083919-AA83-4E53-9BC9-3AA3B7BF1AEF}">
          <p14:sldIdLst>
            <p14:sldId id="306"/>
            <p14:sldId id="307"/>
            <p14:sldId id="308"/>
            <p14:sldId id="309"/>
            <p14:sldId id="310"/>
            <p14:sldId id="311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1" d="100"/>
          <a:sy n="81" d="100"/>
        </p:scale>
        <p:origin x="754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0FCF1-3E8A-49C8-ABA6-EBEF956545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538F4AB-1F96-4755-8516-B6CFC7F95F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3DB0D7-9A1D-469A-A8EA-3917835B3F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64E82-4954-4F9F-A7A0-C07CA65B64CC}" type="datetimeFigureOut">
              <a:rPr lang="en-IN" smtClean="0"/>
              <a:t>18-09-2024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B1DA41-FCC5-44BF-ACAB-1FD7F0BDEF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24BCCE-5F7F-47E8-83D2-A4968C4B9E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68069-2E08-423C-A684-1515BD22393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218327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58A8F7-AB2F-4960-89F0-DA75063500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A3972E-A9AF-4578-9D6F-1C48D9228C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CE47D3-B6E3-4EC7-BF5D-95503189A1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64E82-4954-4F9F-A7A0-C07CA65B64CC}" type="datetimeFigureOut">
              <a:rPr lang="en-IN" smtClean="0"/>
              <a:t>18-09-2024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C61DB4-BCC4-4AA4-BEEA-890C33EB52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3C488A-8E84-4010-B254-21E551CCA3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68069-2E08-423C-A684-1515BD22393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345051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E285BDA-4A23-42C7-94C4-6D3153B7B1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33D681-220F-4164-9187-F167741AD6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97DC87-C26A-488B-BBD2-4B4F9925F3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64E82-4954-4F9F-A7A0-C07CA65B64CC}" type="datetimeFigureOut">
              <a:rPr lang="en-IN" smtClean="0"/>
              <a:t>18-09-2024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E2CDDF-C110-4F03-8CCB-70C836DF53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B99B80-E9C6-4A0D-B307-4AF58CB10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68069-2E08-423C-A684-1515BD22393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488422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CAA62E-4506-44A4-8584-0C550BE2C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FE4FD2-CAD9-4282-A52A-C6F32B05B7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C1E026-EB00-4CEF-8E71-6CFEB7419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64E82-4954-4F9F-A7A0-C07CA65B64CC}" type="datetimeFigureOut">
              <a:rPr lang="en-IN" smtClean="0"/>
              <a:t>18-09-2024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D2ED08-1A6F-445A-880F-AEE20A449D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BD19F3-0220-4523-8AF5-85E238EB2B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68069-2E08-423C-A684-1515BD22393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168936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22F6FD-7349-475E-9C9F-29F5D347D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239BB8-0ECA-4A05-9EEF-3602F464AB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E0B7CE-7834-439F-80D9-89A1E955EF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64E82-4954-4F9F-A7A0-C07CA65B64CC}" type="datetimeFigureOut">
              <a:rPr lang="en-IN" smtClean="0"/>
              <a:t>18-09-2024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73A30B-91F1-409A-9883-1F596BD67B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854EA3-576F-49AB-873C-F52A7EACC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68069-2E08-423C-A684-1515BD22393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958455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876825-ED2E-4A80-AAAE-68E89A55C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B8D230-6256-4C15-886A-DEBEF251F1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75BEEC-12B7-496B-BA95-7548FF7E6C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BE679B-F7D2-4DA4-BABB-ACDF079D0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64E82-4954-4F9F-A7A0-C07CA65B64CC}" type="datetimeFigureOut">
              <a:rPr lang="en-IN" smtClean="0"/>
              <a:t>18-09-2024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C09E0A-D881-4E70-8DA4-6C498C49CD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414113-7257-4B3D-83E9-D351E2E32F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68069-2E08-423C-A684-1515BD22393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482500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C0030-44DF-4FB7-B255-9929466DB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AD9C66-1C23-48B5-B43E-773CB3F656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BA49FD-B202-4F10-9846-ABC7880002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8C7F98-F128-4128-94F4-B100333769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024CE55-F5A0-470C-B7AC-12AE671503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0AE7B4B-A56A-4D5A-9293-E8948BEF58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64E82-4954-4F9F-A7A0-C07CA65B64CC}" type="datetimeFigureOut">
              <a:rPr lang="en-IN" smtClean="0"/>
              <a:t>18-09-2024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668E39F-A302-427D-8461-F2EA42E926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86CFD7B-360B-4E3C-92D7-C54862FF27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68069-2E08-423C-A684-1515BD22393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583780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5F537-E20A-4479-993F-9DCC1E8C7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6765FA0-8EAD-43F3-A9AD-178FC732A7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64E82-4954-4F9F-A7A0-C07CA65B64CC}" type="datetimeFigureOut">
              <a:rPr lang="en-IN" smtClean="0"/>
              <a:t>18-09-2024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673D8D-3595-4DDD-B504-EAE94D91BE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92654B-38F7-49C1-8AED-FBBB639034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68069-2E08-423C-A684-1515BD22393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204121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45CF71-32D9-4D1D-8FB1-34A171AFAC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64E82-4954-4F9F-A7A0-C07CA65B64CC}" type="datetimeFigureOut">
              <a:rPr lang="en-IN" smtClean="0"/>
              <a:t>18-09-2024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E001029-F3F3-475C-BBC2-06558F92FA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3C08A-91B5-43AB-A4CB-B1783A2F6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68069-2E08-423C-A684-1515BD22393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998391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A5D9E1-DD65-44A4-8F94-AA8D8940A1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1999F6-97F5-4DC4-980C-F5575239E6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9391A8-D76A-40A4-834E-7128D4FE48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B8CB84-7DCA-4021-B06A-113093984D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64E82-4954-4F9F-A7A0-C07CA65B64CC}" type="datetimeFigureOut">
              <a:rPr lang="en-IN" smtClean="0"/>
              <a:t>18-09-2024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E07A08-46A8-4674-AD0F-923696348B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BAACE0-CDDC-448A-AA4B-F684F3403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68069-2E08-423C-A684-1515BD22393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340965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453F5E-1369-452C-ADB6-B9AB4185E4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3354B52-CD42-4A43-94B3-282D44F7E52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9792-3AF8-4726-9FD9-D54D420F7C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492061-B8A0-40B6-AF86-D8A9B4EBA0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64E82-4954-4F9F-A7A0-C07CA65B64CC}" type="datetimeFigureOut">
              <a:rPr lang="en-IN" smtClean="0"/>
              <a:t>18-09-2024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91A7FA-5F8D-445E-9E08-8212990A35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002C29-F35A-4554-80E4-DEB0FE492E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68069-2E08-423C-A684-1515BD22393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614900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9468CEB-F5AC-4AEA-AEE8-41179AC00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1CBFB4-0FAF-488B-A917-0BB8547F5F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8DD303-70A4-4C1B-BD2C-33E946958B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B64E82-4954-4F9F-A7A0-C07CA65B64CC}" type="datetimeFigureOut">
              <a:rPr lang="en-IN" smtClean="0"/>
              <a:t>18-09-2024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EB4498-8174-4B3E-8254-8B6691EE20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3AD41E-E1F9-4D30-8349-5A885A7EDB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A68069-2E08-423C-A684-1515BD22393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593076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B91A66-0A98-47A1-A5FD-1272F05C380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Sample Pipeline 2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376094-4046-4FB3-A342-CE9B24935BA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Azure Blob Storage </a:t>
            </a:r>
            <a:r>
              <a:rPr lang="en-US" sz="2800" dirty="0">
                <a:sym typeface="Wingdings" panose="05000000000000000000" pitchFamily="2" charset="2"/>
              </a:rPr>
              <a:t> Power Query  Azure SQL Database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1019377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0FA40-5522-4B88-81A7-15C96EF04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 subscription and Storage account Name 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BC9FBE2-65A3-49F2-9C0D-9A15A4663A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79924" y="1825625"/>
            <a:ext cx="9232152" cy="4351338"/>
          </a:xfrm>
        </p:spPr>
      </p:pic>
    </p:spTree>
    <p:extLst>
      <p:ext uri="{BB962C8B-B14F-4D97-AF65-F5344CB8AC3E}">
        <p14:creationId xmlns:p14="http://schemas.microsoft.com/office/powerpoint/2010/main" val="23366486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0B1692-130E-47B9-8AFC-75F8798442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Connection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966F4F1-ACF0-4546-8C00-155E74E0FC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82620" y="1825625"/>
            <a:ext cx="9226759" cy="4351338"/>
          </a:xfrm>
        </p:spPr>
      </p:pic>
    </p:spTree>
    <p:extLst>
      <p:ext uri="{BB962C8B-B14F-4D97-AF65-F5344CB8AC3E}">
        <p14:creationId xmlns:p14="http://schemas.microsoft.com/office/powerpoint/2010/main" val="39065845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79CDA4-6930-4298-AFEE-9465EDADD9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 Path of Raw Data from Blob Storage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A017D17-0E7C-464E-AFEC-8C42297BA4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62139" y="1825625"/>
            <a:ext cx="9267722" cy="4351338"/>
          </a:xfrm>
        </p:spPr>
      </p:pic>
    </p:spTree>
    <p:extLst>
      <p:ext uri="{BB962C8B-B14F-4D97-AF65-F5344CB8AC3E}">
        <p14:creationId xmlns:p14="http://schemas.microsoft.com/office/powerpoint/2010/main" val="38702349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2A8F8A-14EB-4C42-940B-D98D83E422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Pratikblobstorage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1F265A2-8763-4974-BEE7-A32F83E812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67276" y="1825625"/>
            <a:ext cx="9257447" cy="4351338"/>
          </a:xfrm>
        </p:spPr>
      </p:pic>
    </p:spTree>
    <p:extLst>
      <p:ext uri="{BB962C8B-B14F-4D97-AF65-F5344CB8AC3E}">
        <p14:creationId xmlns:p14="http://schemas.microsoft.com/office/powerpoint/2010/main" val="42368815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9620CA-A5FD-4EE2-95C7-EEA36D3ED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Bike_data.xlsx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EDDEDB5-4029-469C-BC07-06F2E817AD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10359" y="1825625"/>
            <a:ext cx="9171281" cy="4351338"/>
          </a:xfrm>
        </p:spPr>
      </p:pic>
    </p:spTree>
    <p:extLst>
      <p:ext uri="{BB962C8B-B14F-4D97-AF65-F5344CB8AC3E}">
        <p14:creationId xmlns:p14="http://schemas.microsoft.com/office/powerpoint/2010/main" val="34202590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43D26B-4364-4960-801C-2B798C39E4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 Sheet Name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E1FA3E7-0B20-4FB8-80A4-ECBDCB772F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72402" y="1825625"/>
            <a:ext cx="9247195" cy="4351338"/>
          </a:xfrm>
        </p:spPr>
      </p:pic>
    </p:spTree>
    <p:extLst>
      <p:ext uri="{BB962C8B-B14F-4D97-AF65-F5344CB8AC3E}">
        <p14:creationId xmlns:p14="http://schemas.microsoft.com/office/powerpoint/2010/main" val="10920175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F47F4F-3A56-4B08-A576-163538BA4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Publish to Save Data in ADF 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81CF570-1577-4FAB-B255-148436B3E6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84449" y="1825625"/>
            <a:ext cx="9223101" cy="4351338"/>
          </a:xfrm>
        </p:spPr>
      </p:pic>
    </p:spTree>
    <p:extLst>
      <p:ext uri="{BB962C8B-B14F-4D97-AF65-F5344CB8AC3E}">
        <p14:creationId xmlns:p14="http://schemas.microsoft.com/office/powerpoint/2010/main" val="1984486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0A23D0-FBDB-4C5B-ADB3-3ABD08B98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Power Query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5577435-15BC-4980-9198-99DA17124A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4250" y="1825625"/>
            <a:ext cx="9283499" cy="4351338"/>
          </a:xfrm>
        </p:spPr>
      </p:pic>
    </p:spTree>
    <p:extLst>
      <p:ext uri="{BB962C8B-B14F-4D97-AF65-F5344CB8AC3E}">
        <p14:creationId xmlns:p14="http://schemas.microsoft.com/office/powerpoint/2010/main" val="12697336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5106D-3F63-4FA0-B47A-787255BA2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Give name = </a:t>
            </a:r>
            <a:r>
              <a:rPr lang="en-US" dirty="0" err="1"/>
              <a:t>Bike_data_PQ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C61F0F9-C7BB-4241-8732-22EBC2FEB4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40798" y="1825625"/>
            <a:ext cx="9310404" cy="4351338"/>
          </a:xfrm>
        </p:spPr>
      </p:pic>
    </p:spTree>
    <p:extLst>
      <p:ext uri="{BB962C8B-B14F-4D97-AF65-F5344CB8AC3E}">
        <p14:creationId xmlns:p14="http://schemas.microsoft.com/office/powerpoint/2010/main" val="3054771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9B6E17-545E-4C2C-B0B6-98E68D770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 the dataset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DC2B906-A4A0-48E1-9BFC-4678EC2816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87712" y="1825625"/>
            <a:ext cx="9216575" cy="4351338"/>
          </a:xfrm>
        </p:spPr>
      </p:pic>
    </p:spTree>
    <p:extLst>
      <p:ext uri="{BB962C8B-B14F-4D97-AF65-F5344CB8AC3E}">
        <p14:creationId xmlns:p14="http://schemas.microsoft.com/office/powerpoint/2010/main" val="10790507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6498FD-B0E6-4D04-A98B-14A5008642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Create Azure Blob Storage Account and Upload Files 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4EE1B05-6D13-4A17-AC51-73A34F0C61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76924" y="1825625"/>
            <a:ext cx="9238151" cy="4351338"/>
          </a:xfrm>
        </p:spPr>
      </p:pic>
    </p:spTree>
    <p:extLst>
      <p:ext uri="{BB962C8B-B14F-4D97-AF65-F5344CB8AC3E}">
        <p14:creationId xmlns:p14="http://schemas.microsoft.com/office/powerpoint/2010/main" val="10516614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AC1515-EB7C-43EA-AA1E-1BB6D2985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 automatically open data above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9F89942-EA35-414D-A3BA-7B225929B2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1504" y="1825625"/>
            <a:ext cx="9288992" cy="4351338"/>
          </a:xfrm>
        </p:spPr>
      </p:pic>
    </p:spTree>
    <p:extLst>
      <p:ext uri="{BB962C8B-B14F-4D97-AF65-F5344CB8AC3E}">
        <p14:creationId xmlns:p14="http://schemas.microsoft.com/office/powerpoint/2010/main" val="19978952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64D71C-6D59-4002-B62A-5F06BA32C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Change the datatype according to data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AD8749D-7E26-47CF-9681-390BAE28F0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10132" y="1825625"/>
            <a:ext cx="9371736" cy="4351338"/>
          </a:xfrm>
        </p:spPr>
      </p:pic>
    </p:spTree>
    <p:extLst>
      <p:ext uri="{BB962C8B-B14F-4D97-AF65-F5344CB8AC3E}">
        <p14:creationId xmlns:p14="http://schemas.microsoft.com/office/powerpoint/2010/main" val="11427893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4E137D-98EC-4D32-8E45-7FF445091E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Change to whole number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1FCD6DD-2D70-4B9C-B245-1568F44AB3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49081" y="1825625"/>
            <a:ext cx="9293837" cy="4351338"/>
          </a:xfrm>
        </p:spPr>
      </p:pic>
    </p:spTree>
    <p:extLst>
      <p:ext uri="{BB962C8B-B14F-4D97-AF65-F5344CB8AC3E}">
        <p14:creationId xmlns:p14="http://schemas.microsoft.com/office/powerpoint/2010/main" val="35068481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16B986-659F-4605-B9A8-9EDA45F33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Change it decimal datatype (we have change the datatype as we have to perform calculation from that columns)</a:t>
            </a:r>
            <a:endParaRPr lang="en-IN" sz="32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B02E594-813C-45AB-9AC9-E9CE416491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43901" y="1825625"/>
            <a:ext cx="9304198" cy="4351338"/>
          </a:xfrm>
        </p:spPr>
      </p:pic>
    </p:spTree>
    <p:extLst>
      <p:ext uri="{BB962C8B-B14F-4D97-AF65-F5344CB8AC3E}">
        <p14:creationId xmlns:p14="http://schemas.microsoft.com/office/powerpoint/2010/main" val="6077054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FFA47-7DB4-4AC4-800E-1DF7C7CA9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 to Add Column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EBA8E27-9BCC-4574-8AFA-51D02A57BE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10132" y="1825625"/>
            <a:ext cx="9371736" cy="4351338"/>
          </a:xfrm>
        </p:spPr>
      </p:pic>
    </p:spTree>
    <p:extLst>
      <p:ext uri="{BB962C8B-B14F-4D97-AF65-F5344CB8AC3E}">
        <p14:creationId xmlns:p14="http://schemas.microsoft.com/office/powerpoint/2010/main" val="2915097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960B1E-E776-41AF-9BF1-39056D844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 this both column by ctrl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9EA5291-270A-44F7-B80A-66682E352F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46326" y="1825625"/>
            <a:ext cx="9299347" cy="4351338"/>
          </a:xfrm>
        </p:spPr>
      </p:pic>
    </p:spTree>
    <p:extLst>
      <p:ext uri="{BB962C8B-B14F-4D97-AF65-F5344CB8AC3E}">
        <p14:creationId xmlns:p14="http://schemas.microsoft.com/office/powerpoint/2010/main" val="36208605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DA2E5C-A5A1-405F-8EDF-8FE1D39238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 to from Number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4F23E1E-D097-4E7B-A578-04E7DAB783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49081" y="1825625"/>
            <a:ext cx="9293837" cy="4351338"/>
          </a:xfrm>
        </p:spPr>
      </p:pic>
    </p:spTree>
    <p:extLst>
      <p:ext uri="{BB962C8B-B14F-4D97-AF65-F5344CB8AC3E}">
        <p14:creationId xmlns:p14="http://schemas.microsoft.com/office/powerpoint/2010/main" val="28467283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65EA89-1E61-4DE0-9C5F-52E7C0483E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 to Standard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87B894B-721D-48F4-9D6A-888E0E3EC2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25856" y="1825625"/>
            <a:ext cx="9340288" cy="4351338"/>
          </a:xfrm>
        </p:spPr>
      </p:pic>
    </p:spTree>
    <p:extLst>
      <p:ext uri="{BB962C8B-B14F-4D97-AF65-F5344CB8AC3E}">
        <p14:creationId xmlns:p14="http://schemas.microsoft.com/office/powerpoint/2010/main" val="3442180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EF5FC3-70DA-4EC0-999F-F0B240DBEA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 multiply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87660D5-11DF-4594-B07B-F398DE72AF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41475" y="1825625"/>
            <a:ext cx="9309049" cy="4351338"/>
          </a:xfrm>
        </p:spPr>
      </p:pic>
    </p:spTree>
    <p:extLst>
      <p:ext uri="{BB962C8B-B14F-4D97-AF65-F5344CB8AC3E}">
        <p14:creationId xmlns:p14="http://schemas.microsoft.com/office/powerpoint/2010/main" val="35986311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E3553-420B-4409-ABC2-F18CB413F6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column has added. Change column name to cost by doble click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CD3476A-3116-473C-93AE-C423E0C0FB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92793" y="1825625"/>
            <a:ext cx="9206414" cy="4351338"/>
          </a:xfrm>
        </p:spPr>
      </p:pic>
    </p:spTree>
    <p:extLst>
      <p:ext uri="{BB962C8B-B14F-4D97-AF65-F5344CB8AC3E}">
        <p14:creationId xmlns:p14="http://schemas.microsoft.com/office/powerpoint/2010/main" val="19710639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F25ABF-2046-4931-8448-71924EDF0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Create ADF for Transformation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EFEF301-A707-44B6-A6B0-622BFC48A3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72402" y="1825625"/>
            <a:ext cx="9247195" cy="4351338"/>
          </a:xfrm>
        </p:spPr>
      </p:pic>
    </p:spTree>
    <p:extLst>
      <p:ext uri="{BB962C8B-B14F-4D97-AF65-F5344CB8AC3E}">
        <p14:creationId xmlns:p14="http://schemas.microsoft.com/office/powerpoint/2010/main" val="5950918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528E8F-013D-41A5-AD58-9B1713DA2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same manner, create sales column by multiplying </a:t>
            </a:r>
            <a:r>
              <a:rPr lang="en-US" dirty="0" err="1"/>
              <a:t>listPrice</a:t>
            </a:r>
            <a:r>
              <a:rPr lang="en-US" dirty="0"/>
              <a:t> * </a:t>
            </a:r>
            <a:r>
              <a:rPr lang="en-US" dirty="0" err="1"/>
              <a:t>orderQTY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E640198-455C-4ABF-858B-C0202DEA96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41475" y="1825625"/>
            <a:ext cx="9309049" cy="4351338"/>
          </a:xfrm>
        </p:spPr>
      </p:pic>
    </p:spTree>
    <p:extLst>
      <p:ext uri="{BB962C8B-B14F-4D97-AF65-F5344CB8AC3E}">
        <p14:creationId xmlns:p14="http://schemas.microsoft.com/office/powerpoint/2010/main" val="3840186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041B86-7AD1-4E7A-8AC1-AF5527CAC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create Profit column by Cost-sales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ECDD8AF-757E-4281-BDE5-B836677AF9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77517" y="1825625"/>
            <a:ext cx="9236966" cy="4351338"/>
          </a:xfrm>
        </p:spPr>
      </p:pic>
    </p:spTree>
    <p:extLst>
      <p:ext uri="{BB962C8B-B14F-4D97-AF65-F5344CB8AC3E}">
        <p14:creationId xmlns:p14="http://schemas.microsoft.com/office/powerpoint/2010/main" val="20713750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E2FD5-6BA9-4402-9108-E38E07F93A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on this icon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3B07749-04B6-4CDC-B765-DDE19417BB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20263" y="1825625"/>
            <a:ext cx="9351474" cy="4351338"/>
          </a:xfrm>
        </p:spPr>
      </p:pic>
    </p:spTree>
    <p:extLst>
      <p:ext uri="{BB962C8B-B14F-4D97-AF65-F5344CB8AC3E}">
        <p14:creationId xmlns:p14="http://schemas.microsoft.com/office/powerpoint/2010/main" val="34355039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91DEA-1E51-49EC-A250-1A0005B552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select load more to see all distinct values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021F610-0CEC-4277-8B14-0220936E08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97863" y="1825625"/>
            <a:ext cx="9196274" cy="4351338"/>
          </a:xfrm>
        </p:spPr>
      </p:pic>
    </p:spTree>
    <p:extLst>
      <p:ext uri="{BB962C8B-B14F-4D97-AF65-F5344CB8AC3E}">
        <p14:creationId xmlns:p14="http://schemas.microsoft.com/office/powerpoint/2010/main" val="18222319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22795-4D8E-49F6-B1CF-8FC30251C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this column has some null values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E5CC90B-9D72-492F-9943-0AAB1AED4A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8363" y="1825625"/>
            <a:ext cx="9435274" cy="4351338"/>
          </a:xfrm>
        </p:spPr>
      </p:pic>
    </p:spTree>
    <p:extLst>
      <p:ext uri="{BB962C8B-B14F-4D97-AF65-F5344CB8AC3E}">
        <p14:creationId xmlns:p14="http://schemas.microsoft.com/office/powerpoint/2010/main" val="25644965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46DFA5-5EAA-43CE-B82C-EA3D9F22D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Right Click on Column and Replace Values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AC7F3CA-CC30-44FB-BA1E-C6FA574D3B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85332" y="1825625"/>
            <a:ext cx="9421335" cy="4351338"/>
          </a:xfrm>
        </p:spPr>
      </p:pic>
    </p:spTree>
    <p:extLst>
      <p:ext uri="{BB962C8B-B14F-4D97-AF65-F5344CB8AC3E}">
        <p14:creationId xmlns:p14="http://schemas.microsoft.com/office/powerpoint/2010/main" val="290844370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DF7A97-27FB-4022-93F1-17638271C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Replace null with Not available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64A088E-54DE-4ADC-A16D-A487D9BE40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05314" y="1825625"/>
            <a:ext cx="9181371" cy="4351338"/>
          </a:xfrm>
        </p:spPr>
      </p:pic>
    </p:spTree>
    <p:extLst>
      <p:ext uri="{BB962C8B-B14F-4D97-AF65-F5344CB8AC3E}">
        <p14:creationId xmlns:p14="http://schemas.microsoft.com/office/powerpoint/2010/main" val="18713764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BCAB0A-C7C2-4BBC-9942-23B0D424E3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 to Extract </a:t>
            </a:r>
            <a:r>
              <a:rPr lang="en-US" dirty="0">
                <a:sym typeface="Wingdings" panose="05000000000000000000" pitchFamily="2" charset="2"/>
              </a:rPr>
              <a:t> Last Characters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8EB8793-8004-480B-ACEF-B5E37C0B7E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62139" y="1825625"/>
            <a:ext cx="9267722" cy="4351338"/>
          </a:xfrm>
        </p:spPr>
      </p:pic>
    </p:spTree>
    <p:extLst>
      <p:ext uri="{BB962C8B-B14F-4D97-AF65-F5344CB8AC3E}">
        <p14:creationId xmlns:p14="http://schemas.microsoft.com/office/powerpoint/2010/main" val="160695328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5504A5-4954-42DF-AA87-47D4B95ED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Give 4 ( this will give you separate column of year)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56A407E-356E-40C2-B83B-77857C23FB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67276" y="1825625"/>
            <a:ext cx="9257447" cy="4351338"/>
          </a:xfrm>
        </p:spPr>
      </p:pic>
    </p:spTree>
    <p:extLst>
      <p:ext uri="{BB962C8B-B14F-4D97-AF65-F5344CB8AC3E}">
        <p14:creationId xmlns:p14="http://schemas.microsoft.com/office/powerpoint/2010/main" val="4868283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1EF8C-B1A8-4483-AA6F-98220B2B97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Replace name with Year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2618949-9F69-4F6F-AA3F-FB1F8BE845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45993" y="1825625"/>
            <a:ext cx="9300013" cy="4351338"/>
          </a:xfrm>
        </p:spPr>
      </p:pic>
    </p:spTree>
    <p:extLst>
      <p:ext uri="{BB962C8B-B14F-4D97-AF65-F5344CB8AC3E}">
        <p14:creationId xmlns:p14="http://schemas.microsoft.com/office/powerpoint/2010/main" val="34282033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C09227-D4DA-4B2B-9CEF-8F8004245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SQL Database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8A7118F-2BDE-4AE4-9988-989BB113A2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43565" y="1825625"/>
            <a:ext cx="9304870" cy="4351338"/>
          </a:xfrm>
        </p:spPr>
      </p:pic>
    </p:spTree>
    <p:extLst>
      <p:ext uri="{BB962C8B-B14F-4D97-AF65-F5344CB8AC3E}">
        <p14:creationId xmlns:p14="http://schemas.microsoft.com/office/powerpoint/2010/main" val="239141532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2077F3-BDB9-4188-A698-20DE6AA56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Publish to save all transformation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94A4ED5-544A-4642-9AAC-8E0BC1E0A6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36280" y="1825625"/>
            <a:ext cx="9319439" cy="4351338"/>
          </a:xfrm>
        </p:spPr>
      </p:pic>
    </p:spTree>
    <p:extLst>
      <p:ext uri="{BB962C8B-B14F-4D97-AF65-F5344CB8AC3E}">
        <p14:creationId xmlns:p14="http://schemas.microsoft.com/office/powerpoint/2010/main" val="321472144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16C0D-2C68-48E6-8CE4-A2116B7A0C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new pipeline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286608E-7C64-4C87-92F0-0B63D2FE99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07968" y="1825625"/>
            <a:ext cx="9176063" cy="4351338"/>
          </a:xfrm>
        </p:spPr>
      </p:pic>
    </p:spTree>
    <p:extLst>
      <p:ext uri="{BB962C8B-B14F-4D97-AF65-F5344CB8AC3E}">
        <p14:creationId xmlns:p14="http://schemas.microsoft.com/office/powerpoint/2010/main" val="20947444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9E7266-ADD0-4941-95AF-F4B5A82660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Name Pipeline = </a:t>
            </a:r>
            <a:r>
              <a:rPr lang="en-US" dirty="0" err="1"/>
              <a:t>Bike_data_PL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F10970C-7BFA-43BE-BDFA-F8DBA76184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64554" y="1825625"/>
            <a:ext cx="9262892" cy="4351338"/>
          </a:xfrm>
        </p:spPr>
      </p:pic>
    </p:spTree>
    <p:extLst>
      <p:ext uri="{BB962C8B-B14F-4D97-AF65-F5344CB8AC3E}">
        <p14:creationId xmlns:p14="http://schemas.microsoft.com/office/powerpoint/2010/main" val="33790434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652E45-D02B-433E-A9AC-ED76BB2E2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go to Power Query and put it in open space as we transform data in power query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8F97C5B-10A8-4574-9DFF-7DB40CA5B1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77517" y="1825625"/>
            <a:ext cx="9236966" cy="4351338"/>
          </a:xfrm>
        </p:spPr>
      </p:pic>
    </p:spTree>
    <p:extLst>
      <p:ext uri="{BB962C8B-B14F-4D97-AF65-F5344CB8AC3E}">
        <p14:creationId xmlns:p14="http://schemas.microsoft.com/office/powerpoint/2010/main" val="148494401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F4EF50-8644-4552-8694-EBAFB564AA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go to settings and add </a:t>
            </a:r>
            <a:r>
              <a:rPr lang="en-US" dirty="0" err="1"/>
              <a:t>Bike_data_PQ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68C32F3-CB4F-48E1-81F0-5295973112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46658" y="1825625"/>
            <a:ext cx="9298683" cy="4351338"/>
          </a:xfrm>
        </p:spPr>
      </p:pic>
    </p:spTree>
    <p:extLst>
      <p:ext uri="{BB962C8B-B14F-4D97-AF65-F5344CB8AC3E}">
        <p14:creationId xmlns:p14="http://schemas.microsoft.com/office/powerpoint/2010/main" val="292941557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7546A-3305-47CA-ACFA-1E4FD3281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go to sink and create new sink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FC3309A-04BD-4DE6-9FDF-DA6BE4FD99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48421" y="1825625"/>
            <a:ext cx="9295157" cy="4351338"/>
          </a:xfrm>
        </p:spPr>
      </p:pic>
    </p:spTree>
    <p:extLst>
      <p:ext uri="{BB962C8B-B14F-4D97-AF65-F5344CB8AC3E}">
        <p14:creationId xmlns:p14="http://schemas.microsoft.com/office/powerpoint/2010/main" val="307384196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E3C970-2376-4D78-9D66-373358020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SQL Database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1A71C84-B99B-4D79-9173-59D32BF0AD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72402" y="1825625"/>
            <a:ext cx="9247195" cy="4351338"/>
          </a:xfrm>
        </p:spPr>
      </p:pic>
    </p:spTree>
    <p:extLst>
      <p:ext uri="{BB962C8B-B14F-4D97-AF65-F5344CB8AC3E}">
        <p14:creationId xmlns:p14="http://schemas.microsoft.com/office/powerpoint/2010/main" val="111630136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276363-25E3-4A54-AF7F-7B6E1402FA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data </a:t>
            </a:r>
            <a:r>
              <a:rPr lang="en-US" dirty="0" err="1"/>
              <a:t>Outputdata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74F9E02-DEB0-49B3-B7FC-B418576C17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46658" y="1825625"/>
            <a:ext cx="9298683" cy="4351338"/>
          </a:xfrm>
        </p:spPr>
      </p:pic>
    </p:spTree>
    <p:extLst>
      <p:ext uri="{BB962C8B-B14F-4D97-AF65-F5344CB8AC3E}">
        <p14:creationId xmlns:p14="http://schemas.microsoft.com/office/powerpoint/2010/main" val="60568003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49E7E8-B499-4F10-98A3-D64AF6DD4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Linked Service </a:t>
            </a:r>
            <a:r>
              <a:rPr lang="en-US" dirty="0">
                <a:sym typeface="Wingdings" panose="05000000000000000000" pitchFamily="2" charset="2"/>
              </a:rPr>
              <a:t> new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C5FE35A-2756-4650-9AD0-9F5430BD80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74213" y="1825625"/>
            <a:ext cx="9243574" cy="4351338"/>
          </a:xfrm>
        </p:spPr>
      </p:pic>
    </p:spTree>
    <p:extLst>
      <p:ext uri="{BB962C8B-B14F-4D97-AF65-F5344CB8AC3E}">
        <p14:creationId xmlns:p14="http://schemas.microsoft.com/office/powerpoint/2010/main" val="316083410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D4B556-88A1-4C41-A623-606A858D94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Fill all the details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38833FC-E930-4F73-B069-85802C6741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1830" y="1825625"/>
            <a:ext cx="9288339" cy="4351338"/>
          </a:xfrm>
        </p:spPr>
      </p:pic>
    </p:spTree>
    <p:extLst>
      <p:ext uri="{BB962C8B-B14F-4D97-AF65-F5344CB8AC3E}">
        <p14:creationId xmlns:p14="http://schemas.microsoft.com/office/powerpoint/2010/main" val="34305596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CD0AB6-C84A-4D1F-A647-FAECCB131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 Required Raw Data in dataset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CCD448D-74C3-47C8-A7A2-9A5072D479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97318" y="1825625"/>
            <a:ext cx="9197364" cy="4351338"/>
          </a:xfrm>
        </p:spPr>
      </p:pic>
    </p:spTree>
    <p:extLst>
      <p:ext uri="{BB962C8B-B14F-4D97-AF65-F5344CB8AC3E}">
        <p14:creationId xmlns:p14="http://schemas.microsoft.com/office/powerpoint/2010/main" val="62685441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D16E7-4940-455D-85C6-F3CF2CF7E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Connection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5094511-39BB-418E-8C10-1E8EC225EA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1830" y="1825625"/>
            <a:ext cx="9288339" cy="4351338"/>
          </a:xfrm>
        </p:spPr>
      </p:pic>
    </p:spTree>
    <p:extLst>
      <p:ext uri="{BB962C8B-B14F-4D97-AF65-F5344CB8AC3E}">
        <p14:creationId xmlns:p14="http://schemas.microsoft.com/office/powerpoint/2010/main" val="297926891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9945FD-DCEF-4879-A238-C78EC0C54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table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BB1F0C3-B04D-474D-B208-02DF12597A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72402" y="1825625"/>
            <a:ext cx="9247195" cy="4351338"/>
          </a:xfrm>
        </p:spPr>
      </p:pic>
    </p:spTree>
    <p:extLst>
      <p:ext uri="{BB962C8B-B14F-4D97-AF65-F5344CB8AC3E}">
        <p14:creationId xmlns:p14="http://schemas.microsoft.com/office/powerpoint/2010/main" val="104573157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D1757-3E52-4D6A-A08C-28FD98E46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Give table name 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A6BB12E-ABF6-4D41-BB0B-87E2261A7F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87712" y="1825625"/>
            <a:ext cx="9216575" cy="4351338"/>
          </a:xfrm>
        </p:spPr>
      </p:pic>
    </p:spTree>
    <p:extLst>
      <p:ext uri="{BB962C8B-B14F-4D97-AF65-F5344CB8AC3E}">
        <p14:creationId xmlns:p14="http://schemas.microsoft.com/office/powerpoint/2010/main" val="249505906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91665C-A1CE-47FA-94C1-421B38CC54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Publish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77775CE-2395-4789-B797-586DAF4D2E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97863" y="1825625"/>
            <a:ext cx="9196274" cy="4351338"/>
          </a:xfrm>
        </p:spPr>
      </p:pic>
    </p:spTree>
    <p:extLst>
      <p:ext uri="{BB962C8B-B14F-4D97-AF65-F5344CB8AC3E}">
        <p14:creationId xmlns:p14="http://schemas.microsoft.com/office/powerpoint/2010/main" val="202352000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42153-C912-486F-ACA3-A3EEEEBDB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trigger </a:t>
            </a:r>
            <a:r>
              <a:rPr lang="en-US" dirty="0">
                <a:sym typeface="Wingdings" panose="05000000000000000000" pitchFamily="2" charset="2"/>
              </a:rPr>
              <a:t> trigger now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679BD50-D4AA-44E8-B713-E0718041A3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4250" y="1825625"/>
            <a:ext cx="9283499" cy="4351338"/>
          </a:xfrm>
        </p:spPr>
      </p:pic>
    </p:spTree>
    <p:extLst>
      <p:ext uri="{BB962C8B-B14F-4D97-AF65-F5344CB8AC3E}">
        <p14:creationId xmlns:p14="http://schemas.microsoft.com/office/powerpoint/2010/main" val="24055793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1E69F9-3A82-4A41-A1B6-B19DD1542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OK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8C95A0B-FF4B-4F35-8D1B-D242C727B3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02921" y="1825625"/>
            <a:ext cx="9186158" cy="4351338"/>
          </a:xfrm>
        </p:spPr>
      </p:pic>
    </p:spTree>
    <p:extLst>
      <p:ext uri="{BB962C8B-B14F-4D97-AF65-F5344CB8AC3E}">
        <p14:creationId xmlns:p14="http://schemas.microsoft.com/office/powerpoint/2010/main" val="419468222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58BEB3-4814-4E5A-B82D-B0B41E5CA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Finally Pipeline is successfully completed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189A9A1-B6E0-43D6-A474-4591440EB2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66968" y="1825625"/>
            <a:ext cx="9258063" cy="4351338"/>
          </a:xfrm>
        </p:spPr>
      </p:pic>
    </p:spTree>
    <p:extLst>
      <p:ext uri="{BB962C8B-B14F-4D97-AF65-F5344CB8AC3E}">
        <p14:creationId xmlns:p14="http://schemas.microsoft.com/office/powerpoint/2010/main" val="10909879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48A42-3C14-4BF4-BADA-EC2891512F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Blob Storage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292D08B-DDC6-4F76-B673-FE3984A6AE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6670" y="1825625"/>
            <a:ext cx="9278659" cy="4351338"/>
          </a:xfrm>
        </p:spPr>
      </p:pic>
    </p:spTree>
    <p:extLst>
      <p:ext uri="{BB962C8B-B14F-4D97-AF65-F5344CB8AC3E}">
        <p14:creationId xmlns:p14="http://schemas.microsoft.com/office/powerpoint/2010/main" val="20879030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C1DFC1-180E-4BAF-95A3-FAD8487D0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Format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FAACE81-BE8A-4768-AD7A-266BCC0DC9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87144" y="1825625"/>
            <a:ext cx="9217712" cy="4351338"/>
          </a:xfrm>
        </p:spPr>
      </p:pic>
    </p:spTree>
    <p:extLst>
      <p:ext uri="{BB962C8B-B14F-4D97-AF65-F5344CB8AC3E}">
        <p14:creationId xmlns:p14="http://schemas.microsoft.com/office/powerpoint/2010/main" val="6813987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DDEBB5-1F81-43C2-8EC8-248B721B9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Give Name = Input Data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AB9D580-5BF1-4C3B-A5D7-BE6A991A1D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84737" y="1825625"/>
            <a:ext cx="9222526" cy="4351338"/>
          </a:xfrm>
        </p:spPr>
      </p:pic>
    </p:spTree>
    <p:extLst>
      <p:ext uri="{BB962C8B-B14F-4D97-AF65-F5344CB8AC3E}">
        <p14:creationId xmlns:p14="http://schemas.microsoft.com/office/powerpoint/2010/main" val="38970377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112BE4-6EEA-4267-83D7-028B6530E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Linked Service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75ED1F1-DB49-4A99-B86D-384C377603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25856" y="1825625"/>
            <a:ext cx="9340288" cy="4351338"/>
          </a:xfrm>
        </p:spPr>
      </p:pic>
    </p:spTree>
    <p:extLst>
      <p:ext uri="{BB962C8B-B14F-4D97-AF65-F5344CB8AC3E}">
        <p14:creationId xmlns:p14="http://schemas.microsoft.com/office/powerpoint/2010/main" val="8613959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</TotalTime>
  <Words>321</Words>
  <Application>Microsoft Office PowerPoint</Application>
  <PresentationFormat>Widescreen</PresentationFormat>
  <Paragraphs>57</Paragraphs>
  <Slides>56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0" baseType="lpstr">
      <vt:lpstr>Arial</vt:lpstr>
      <vt:lpstr>Calibri</vt:lpstr>
      <vt:lpstr>Calibri Light</vt:lpstr>
      <vt:lpstr>Office Theme</vt:lpstr>
      <vt:lpstr>Sample Pipeline 2</vt:lpstr>
      <vt:lpstr>First Create Azure Blob Storage Account and Upload Files </vt:lpstr>
      <vt:lpstr>Now Create ADF for Transformation</vt:lpstr>
      <vt:lpstr>Create SQL Database</vt:lpstr>
      <vt:lpstr>Import Required Raw Data in dataset</vt:lpstr>
      <vt:lpstr>Azure Blob Storage</vt:lpstr>
      <vt:lpstr>Format</vt:lpstr>
      <vt:lpstr>Give Name = Input Data</vt:lpstr>
      <vt:lpstr>New Linked Service</vt:lpstr>
      <vt:lpstr>Select subscription and Storage account Name </vt:lpstr>
      <vt:lpstr>Test Connection</vt:lpstr>
      <vt:lpstr>Select Path of Raw Data from Blob Storage</vt:lpstr>
      <vt:lpstr>Pratikblobstorage</vt:lpstr>
      <vt:lpstr>Bike_data.xlsx</vt:lpstr>
      <vt:lpstr>Select Sheet Name</vt:lpstr>
      <vt:lpstr>Now Publish to Save Data in ADF </vt:lpstr>
      <vt:lpstr>New Power Query</vt:lpstr>
      <vt:lpstr>Give name = Bike_data_PQ</vt:lpstr>
      <vt:lpstr>Select the dataset</vt:lpstr>
      <vt:lpstr>It automatically open data above</vt:lpstr>
      <vt:lpstr>Change the datatype according to data</vt:lpstr>
      <vt:lpstr>Change to whole number</vt:lpstr>
      <vt:lpstr>Change it decimal datatype (we have change the datatype as we have to perform calculation from that columns)</vt:lpstr>
      <vt:lpstr>Go to Add Column</vt:lpstr>
      <vt:lpstr>Select this both column by ctrl</vt:lpstr>
      <vt:lpstr>Go to from Number</vt:lpstr>
      <vt:lpstr>Go to Standard</vt:lpstr>
      <vt:lpstr>Select multiply</vt:lpstr>
      <vt:lpstr>New column has added. Change column name to cost by doble click</vt:lpstr>
      <vt:lpstr>In same manner, create sales column by multiplying listPrice * orderQTY</vt:lpstr>
      <vt:lpstr>Now create Profit column by Cost-sales</vt:lpstr>
      <vt:lpstr>Click on this icon</vt:lpstr>
      <vt:lpstr>Now select load more to see all distinct values</vt:lpstr>
      <vt:lpstr>Now this column has some null values</vt:lpstr>
      <vt:lpstr>Now Right Click on Column and Replace Values</vt:lpstr>
      <vt:lpstr>Replace null with Not available</vt:lpstr>
      <vt:lpstr>Go to Extract  Last Characters</vt:lpstr>
      <vt:lpstr>Give 4 ( this will give you separate column of year)</vt:lpstr>
      <vt:lpstr>Replace name with Year</vt:lpstr>
      <vt:lpstr>Now Publish to save all transformation</vt:lpstr>
      <vt:lpstr>Create new pipeline</vt:lpstr>
      <vt:lpstr>Name Pipeline = Bike_data_PL</vt:lpstr>
      <vt:lpstr>Now go to Power Query and put it in open space as we transform data in power query</vt:lpstr>
      <vt:lpstr>Now go to settings and add Bike_data_PQ</vt:lpstr>
      <vt:lpstr>Now go to sink and create new sink</vt:lpstr>
      <vt:lpstr>Azure SQL Database</vt:lpstr>
      <vt:lpstr>Create data Outputdata</vt:lpstr>
      <vt:lpstr>Linked Service  new</vt:lpstr>
      <vt:lpstr>Fill all the details</vt:lpstr>
      <vt:lpstr>Test Connection</vt:lpstr>
      <vt:lpstr>New table</vt:lpstr>
      <vt:lpstr>Give table name </vt:lpstr>
      <vt:lpstr>Publish</vt:lpstr>
      <vt:lpstr>Add trigger  trigger now</vt:lpstr>
      <vt:lpstr>OK</vt:lpstr>
      <vt:lpstr>Finally Pipeline is successfully completed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Sample Pipeline 2</dc:title>
  <dc:creator>Mr Pratik</dc:creator>
  <cp:lastModifiedBy>Mr Pratik</cp:lastModifiedBy>
  <cp:revision>1</cp:revision>
  <dcterms:created xsi:type="dcterms:W3CDTF">2024-09-18T15:11:52Z</dcterms:created>
  <dcterms:modified xsi:type="dcterms:W3CDTF">2024-09-18T17:23:26Z</dcterms:modified>
</cp:coreProperties>
</file>